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2" r:id="rId3"/>
    <p:sldId id="317" r:id="rId4"/>
    <p:sldId id="318" r:id="rId5"/>
    <p:sldId id="306" r:id="rId6"/>
    <p:sldId id="319" r:id="rId7"/>
    <p:sldId id="302" r:id="rId8"/>
    <p:sldId id="320" r:id="rId9"/>
    <p:sldId id="301" r:id="rId10"/>
    <p:sldId id="315" r:id="rId11"/>
    <p:sldId id="321" r:id="rId12"/>
    <p:sldId id="32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8" autoAdjust="0"/>
    <p:restoredTop sz="94714" autoAdjust="0"/>
  </p:normalViewPr>
  <p:slideViewPr>
    <p:cSldViewPr>
      <p:cViewPr>
        <p:scale>
          <a:sx n="100" d="100"/>
          <a:sy n="100" d="100"/>
        </p:scale>
        <p:origin x="-900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64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705600" cy="17526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Electronic Resumes, Portfolios, and Other New Resume Formats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16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Professional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Your professional portfolio:</a:t>
            </a:r>
          </a:p>
          <a:p>
            <a:pPr lvl="1"/>
            <a:r>
              <a:rPr lang="en-US" dirty="0" smtClean="0"/>
              <a:t>Is designed to be a companion to your resume.</a:t>
            </a:r>
          </a:p>
          <a:p>
            <a:pPr lvl="1"/>
            <a:r>
              <a:rPr lang="en-US" dirty="0" smtClean="0"/>
              <a:t>Can be an invaluable instrument for getting a job.</a:t>
            </a:r>
          </a:p>
          <a:p>
            <a:pPr lvl="1"/>
            <a:r>
              <a:rPr lang="en-US" dirty="0" smtClean="0"/>
              <a:t>Usually includes:</a:t>
            </a:r>
          </a:p>
          <a:p>
            <a:pPr lvl="2"/>
            <a:r>
              <a:rPr lang="en-US" dirty="0" smtClean="0"/>
              <a:t> Your resume and letters of reference.</a:t>
            </a:r>
          </a:p>
          <a:p>
            <a:pPr lvl="2"/>
            <a:r>
              <a:rPr lang="en-US" dirty="0" smtClean="0"/>
              <a:t> Samples of work and records of accomplishments.</a:t>
            </a:r>
          </a:p>
          <a:p>
            <a:pPr lvl="2">
              <a:tabLst>
                <a:tab pos="1200150" algn="l"/>
              </a:tabLst>
            </a:pPr>
            <a:r>
              <a:rPr lang="en-US" dirty="0" smtClean="0"/>
              <a:t> Other documents that substantiate the benefits you   	have to offer.</a:t>
            </a:r>
          </a:p>
          <a:p>
            <a:r>
              <a:rPr lang="en-US" dirty="0" smtClean="0"/>
              <a:t>Put your portfolio to good use during the interview.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Job Search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724400"/>
          </a:xfrm>
        </p:spPr>
        <p:txBody>
          <a:bodyPr/>
          <a:lstStyle/>
          <a:p>
            <a:r>
              <a:rPr lang="en-US" dirty="0" smtClean="0"/>
              <a:t>The Job Search portfolio:</a:t>
            </a:r>
          </a:p>
          <a:p>
            <a:pPr lvl="1"/>
            <a:r>
              <a:rPr lang="en-US" dirty="0" smtClean="0"/>
              <a:t>Is for your eyes only.</a:t>
            </a:r>
          </a:p>
          <a:p>
            <a:pPr lvl="1"/>
            <a:r>
              <a:rPr lang="en-US" dirty="0" smtClean="0"/>
              <a:t>Is basically a collection of job search materials, which you should always have available.</a:t>
            </a:r>
          </a:p>
          <a:p>
            <a:pPr lvl="1"/>
            <a:r>
              <a:rPr lang="en-US" dirty="0" smtClean="0"/>
              <a:t>Includes items such as:</a:t>
            </a:r>
          </a:p>
          <a:p>
            <a:pPr lvl="2">
              <a:spcBef>
                <a:spcPts val="0"/>
              </a:spcBef>
              <a:tabLst>
                <a:tab pos="1200150" algn="l"/>
              </a:tabLst>
            </a:pPr>
            <a:r>
              <a:rPr lang="en-US" dirty="0" smtClean="0"/>
              <a:t> All versions of your resume and a record of each cover  	letter sent.</a:t>
            </a:r>
          </a:p>
          <a:p>
            <a:pPr lvl="2">
              <a:spcBef>
                <a:spcPts val="200"/>
              </a:spcBef>
              <a:tabLst>
                <a:tab pos="1200150" algn="l"/>
              </a:tabLst>
            </a:pPr>
            <a:r>
              <a:rPr lang="en-US" dirty="0" smtClean="0"/>
              <a:t> A copy or printout of every want ad or online job post 	that you answered.</a:t>
            </a:r>
          </a:p>
          <a:p>
            <a:pPr lvl="2">
              <a:spcBef>
                <a:spcPts val="200"/>
              </a:spcBef>
              <a:tabLst>
                <a:tab pos="1200150" algn="l"/>
              </a:tabLst>
            </a:pPr>
            <a:r>
              <a:rPr lang="en-US" dirty="0" smtClean="0"/>
              <a:t> Names, phone numbers, and addresses of people 	contacted in the job search.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 A "To Do" page.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Page Resumes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724400"/>
          </a:xfrm>
        </p:spPr>
        <p:txBody>
          <a:bodyPr/>
          <a:lstStyle/>
          <a:p>
            <a:r>
              <a:rPr lang="en-US" dirty="0" smtClean="0"/>
              <a:t>Advantages.</a:t>
            </a:r>
          </a:p>
          <a:p>
            <a:pPr lvl="1"/>
            <a:r>
              <a:rPr lang="en-US" dirty="0" smtClean="0"/>
              <a:t>You can password protect your site.</a:t>
            </a:r>
          </a:p>
          <a:p>
            <a:pPr lvl="1">
              <a:spcBef>
                <a:spcPts val="24"/>
              </a:spcBef>
            </a:pPr>
            <a:r>
              <a:rPr lang="en-US" dirty="0" smtClean="0"/>
              <a:t>A potential employer can access your web page during an interview.</a:t>
            </a:r>
          </a:p>
          <a:p>
            <a:pPr lvl="2"/>
            <a:r>
              <a:rPr lang="en-US" dirty="0" smtClean="0"/>
              <a:t>You are actually using your web site as a portfolio.</a:t>
            </a:r>
          </a:p>
          <a:p>
            <a:pPr lvl="1"/>
            <a:r>
              <a:rPr lang="en-US" dirty="0" smtClean="0"/>
              <a:t>You can interview with an employer on the phone.</a:t>
            </a:r>
          </a:p>
          <a:p>
            <a:pPr lvl="1"/>
            <a:r>
              <a:rPr lang="en-US" dirty="0" smtClean="0"/>
              <a:t>You can download your web page onto a disk or CD and send it to an employer.</a:t>
            </a:r>
          </a:p>
          <a:p>
            <a:r>
              <a:rPr lang="en-US" dirty="0" smtClean="0"/>
              <a:t>Contact information.</a:t>
            </a:r>
          </a:p>
          <a:p>
            <a:pPr lvl="1"/>
            <a:r>
              <a:rPr lang="en-US" dirty="0" smtClean="0"/>
              <a:t>Indicate the website URL on your letterhead.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Could include a hyperlink in your e-mail signature.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Electronic Resumes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sz="2700" dirty="0" smtClean="0"/>
              <a:t>Today, most companies use resume-tracking systems to scan resumes.</a:t>
            </a:r>
          </a:p>
          <a:p>
            <a:pPr lvl="1"/>
            <a:r>
              <a:rPr lang="en-US" dirty="0" smtClean="0"/>
              <a:t>Scanned resumes are transferred into a database for easy retrieval.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An electronic search using keywords and phrases can quickly select the most qualified candidates.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Having a computer sort and select potential candidates is faster and cheaper than having a human do it.</a:t>
            </a:r>
          </a:p>
          <a:p>
            <a:r>
              <a:rPr lang="en-US" sz="2700" dirty="0" smtClean="0"/>
              <a:t>Printed resumes may be fed into a scanner and converted to a computer friendly resume.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Two Resume Versions?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Send each employer two versions of your resume.</a:t>
            </a:r>
          </a:p>
          <a:p>
            <a:pPr lvl="1"/>
            <a:r>
              <a:rPr lang="en-US" dirty="0" smtClean="0"/>
              <a:t>A computer-friendly version.</a:t>
            </a:r>
          </a:p>
          <a:p>
            <a:pPr lvl="2">
              <a:tabLst>
                <a:tab pos="1200150" algn="l"/>
              </a:tabLst>
            </a:pPr>
            <a:r>
              <a:rPr lang="en-US" dirty="0" smtClean="0"/>
              <a:t> As many as 75% of employers are utilizing searchable   	database programs to eliminate candidates.</a:t>
            </a:r>
          </a:p>
          <a:p>
            <a:pPr lvl="2"/>
            <a:r>
              <a:rPr lang="en-US" dirty="0" smtClean="0"/>
              <a:t> Identify it as the "</a:t>
            </a:r>
            <a:r>
              <a:rPr lang="en-US" dirty="0" err="1" smtClean="0"/>
              <a:t>scannable</a:t>
            </a:r>
            <a:r>
              <a:rPr lang="en-US" dirty="0" smtClean="0"/>
              <a:t> version."</a:t>
            </a:r>
          </a:p>
          <a:p>
            <a:pPr lvl="1"/>
            <a:r>
              <a:rPr lang="en-US" dirty="0" smtClean="0"/>
              <a:t>A high-quality formatted version printed on quality paper.</a:t>
            </a:r>
          </a:p>
          <a:p>
            <a:pPr lvl="2"/>
            <a:r>
              <a:rPr lang="en-US" dirty="0" smtClean="0"/>
              <a:t> Not every employer uses resume-tracking programs.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/>
          </a:p>
        </p:txBody>
      </p:sp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609600" y="3657600"/>
          <a:ext cx="7924800" cy="1615440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Disadvantage</a:t>
                      </a:r>
                      <a:r>
                        <a:rPr kumimoji="0" lang="en-US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of an Electronic Resum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Resumes reduced to bland, plain text documents. 	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</a:tabLst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All resumes look alike.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>
                          <a:tab pos="285750" algn="l"/>
                        </a:tabLst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Difficult to make yours stand out. 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118"/>
          <p:cNvGraphicFramePr>
            <a:graphicFrameLocks/>
          </p:cNvGraphicFramePr>
          <p:nvPr/>
        </p:nvGraphicFramePr>
        <p:xfrm>
          <a:off x="609600" y="1447800"/>
          <a:ext cx="7924800" cy="1989836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13716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Advantages of an Electronic Resume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Cheaper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cs typeface="Arial" charset="0"/>
                        </a:rPr>
                        <a:t>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Remain active longer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 paper or printing costs.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 postage fees.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8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>
                          <a:tab pos="171450" algn="l"/>
                        </a:tabLst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Resumes stored in databases 	remain active longer. 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ASCII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ASCII is:</a:t>
            </a:r>
          </a:p>
          <a:p>
            <a:pPr lvl="1"/>
            <a:r>
              <a:rPr lang="en-US" dirty="0" smtClean="0"/>
              <a:t>An acronym for </a:t>
            </a:r>
            <a:r>
              <a:rPr lang="en-US" dirty="0" smtClean="0">
                <a:solidFill>
                  <a:srgbClr val="0033CC"/>
                </a:solidFill>
              </a:rPr>
              <a:t>American Standard Code for Information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text-only file with no special formatting codes.</a:t>
            </a:r>
          </a:p>
          <a:p>
            <a:r>
              <a:rPr lang="en-US" dirty="0" smtClean="0"/>
              <a:t>An ASCII resume:</a:t>
            </a:r>
          </a:p>
          <a:p>
            <a:pPr lvl="1"/>
            <a:r>
              <a:rPr lang="en-US" dirty="0" smtClean="0"/>
              <a:t>Must not contain boldface, italic, underlining, fancy fonts, or anything a scanning program finds difficult to read.</a:t>
            </a:r>
          </a:p>
          <a:p>
            <a:pPr lvl="1"/>
            <a:r>
              <a:rPr lang="en-US" dirty="0" smtClean="0"/>
              <a:t>If mailed, must be printed on a laser printer and sent unfolded in a large envelope.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ASCII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pPr lvl="1"/>
            <a:r>
              <a:rPr lang="en-US" dirty="0" smtClean="0"/>
              <a:t>Must be more results driven than skills driven.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Must contain appropriate keywords.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Can be improved aesthetically by using: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All caps in place of boldface.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Asterisks (*) or plus signs (+) instead of bullets.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Hyphens (-) or double hyphens (--) to signify lists.</a:t>
            </a:r>
          </a:p>
          <a:p>
            <a:r>
              <a:rPr lang="en-US" sz="2700" dirty="0" smtClean="0"/>
              <a:t>Two opinions regarding keywords:</a:t>
            </a:r>
          </a:p>
          <a:p>
            <a:pPr lvl="1"/>
            <a:r>
              <a:rPr lang="en-US" dirty="0" smtClean="0"/>
              <a:t>Some believe they should appear under a major heading, labeled Keywords or Career Highlights.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Others suggest integrating them into the Summary of Qualifications.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List of Keywords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724400"/>
          </a:xfrm>
        </p:spPr>
        <p:txBody>
          <a:bodyPr/>
          <a:lstStyle/>
          <a:p>
            <a:r>
              <a:rPr lang="en-US" dirty="0" smtClean="0"/>
              <a:t>It is crucial to create a master list of keywords.</a:t>
            </a:r>
          </a:p>
          <a:p>
            <a:pPr lvl="1"/>
            <a:r>
              <a:rPr lang="en-US" dirty="0" smtClean="0"/>
              <a:t>Choose a sampling of keywords that corresponds to each section of your resume.</a:t>
            </a:r>
          </a:p>
          <a:p>
            <a:pPr lvl="2">
              <a:spcBef>
                <a:spcPts val="600"/>
              </a:spcBef>
              <a:buSzPct val="100000"/>
            </a:pPr>
            <a:r>
              <a:rPr lang="en-US" dirty="0" smtClean="0"/>
              <a:t>Scour online want ads, job postings, and profiles and resumes on LinkedIn.</a:t>
            </a:r>
          </a:p>
          <a:p>
            <a:pPr lvl="2">
              <a:spcBef>
                <a:spcPts val="0"/>
              </a:spcBef>
              <a:buSzPct val="100000"/>
            </a:pPr>
            <a:r>
              <a:rPr lang="en-US" dirty="0" smtClean="0"/>
              <a:t>Log on to the Occupational Outlook Handbook.</a:t>
            </a:r>
          </a:p>
          <a:p>
            <a:pPr lvl="2">
              <a:spcBef>
                <a:spcPts val="0"/>
              </a:spcBef>
              <a:buSzPct val="100000"/>
            </a:pPr>
            <a:r>
              <a:rPr lang="en-US" dirty="0" smtClean="0"/>
              <a:t>Check newspapers and journals in your field.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4114800"/>
            <a:ext cx="7467600" cy="16764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E10A2D"/>
                </a:solidFill>
              </a:rPr>
              <a:t>Cautions</a:t>
            </a:r>
          </a:p>
          <a:p>
            <a:pPr>
              <a:buClr>
                <a:srgbClr val="E10A2D"/>
              </a:buClr>
              <a:buFont typeface="Wingdings" pitchFamily="2" charset="2"/>
              <a:buChar char="ü"/>
              <a:tabLst>
                <a:tab pos="22860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 Check and double check the spelling of your keywords.</a:t>
            </a:r>
          </a:p>
          <a:p>
            <a:pPr>
              <a:buClr>
                <a:srgbClr val="E10A2D"/>
              </a:buClr>
              <a:tabLst>
                <a:tab pos="22860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smtClean="0">
                <a:solidFill>
                  <a:schemeClr val="tx1"/>
                </a:solidFill>
              </a:rPr>
              <a:t>If a critical word is misspelled, the computer may not 	select  your resume. </a:t>
            </a:r>
          </a:p>
          <a:p>
            <a:pPr>
              <a:spcBef>
                <a:spcPts val="20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</a:rPr>
              <a:t> Use a maximum of 25 keywords.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Friendly Formatting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371600"/>
            <a:ext cx="4191000" cy="395128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300" dirty="0" smtClean="0"/>
              <a:t>Formatting</a:t>
            </a:r>
            <a:r>
              <a:rPr lang="en-US" sz="2000" dirty="0" smtClean="0"/>
              <a:t>—</a:t>
            </a:r>
            <a:r>
              <a:rPr lang="en-US" sz="2300" dirty="0" smtClean="0"/>
              <a:t>must be in ASCII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Fonts—simple, clean, and easy to read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Fonts—between 10 point and 14 point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Line length—limited to 65 characters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All text—flush left (left justified)</a:t>
            </a:r>
          </a:p>
          <a:p>
            <a:pPr>
              <a:buFont typeface="Wingdings" pitchFamily="2" charset="2"/>
              <a:buChar char="ü"/>
            </a:pPr>
            <a:endParaRPr lang="en-US" sz="23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371600"/>
            <a:ext cx="4041775" cy="395128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300" dirty="0" smtClean="0"/>
              <a:t>Tabs—indented 3-5 spaces using the space bar (not the Tab key)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Margins—at least one inch on all sides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Length—no more than two pages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Your name—appears at the top of additional page</a:t>
            </a:r>
          </a:p>
          <a:p>
            <a:pPr>
              <a:buFont typeface="Wingdings" pitchFamily="2" charset="2"/>
              <a:buChar char="ü"/>
            </a:pPr>
            <a:r>
              <a:rPr lang="en-US" sz="2300" dirty="0" smtClean="0"/>
              <a:t>Do not fold or staple</a:t>
            </a:r>
            <a:endParaRPr lang="en-US" sz="23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Cover Letters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Electronic cover letters.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Cover letters sent via e-mail or posted on job boards should be treated the same as an e-resume.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Cover letters sent by mail should be formatted.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 Most cover letters are not scanned.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Cover letters sent via e-mail must be concise.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Paste it (in ASCII) into the body of your e-mail.</a:t>
            </a:r>
          </a:p>
          <a:p>
            <a:pPr lvl="1"/>
            <a:r>
              <a:rPr lang="en-US" dirty="0" smtClean="0"/>
              <a:t>Direct the </a:t>
            </a:r>
            <a:r>
              <a:rPr lang="en-US" dirty="0" smtClean="0"/>
              <a:t>reader's </a:t>
            </a:r>
            <a:r>
              <a:rPr lang="en-US" dirty="0" smtClean="0"/>
              <a:t>attention to </a:t>
            </a:r>
            <a:r>
              <a:rPr lang="en-US" dirty="0" smtClean="0"/>
              <a:t>the attached e-resume</a:t>
            </a:r>
            <a:r>
              <a:rPr lang="en-US" dirty="0" smtClean="0"/>
              <a:t>.</a:t>
            </a:r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2173</TotalTime>
  <Words>744</Words>
  <Application>Microsoft Office PowerPoint</Application>
  <PresentationFormat>On-screen Show (4:3)</PresentationFormat>
  <Paragraphs>157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Resume Writer's_slide master</vt:lpstr>
      <vt:lpstr>CHAPTER 16</vt:lpstr>
      <vt:lpstr> Electronic Resumes </vt:lpstr>
      <vt:lpstr> Why Two Resume Versions? </vt:lpstr>
      <vt:lpstr>Advantages and Disadvantages</vt:lpstr>
      <vt:lpstr> ASCII </vt:lpstr>
      <vt:lpstr> ASCII (Continued) </vt:lpstr>
      <vt:lpstr> Master List of Keywords </vt:lpstr>
      <vt:lpstr>Computer Friendly Formatting</vt:lpstr>
      <vt:lpstr>Electronic Cover Letters </vt:lpstr>
      <vt:lpstr>Your Professional Portfolio</vt:lpstr>
      <vt:lpstr>The Job Search Portfolio</vt:lpstr>
      <vt:lpstr>Web Page Resumes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250</cp:revision>
  <dcterms:created xsi:type="dcterms:W3CDTF">2011-08-23T17:18:45Z</dcterms:created>
  <dcterms:modified xsi:type="dcterms:W3CDTF">2011-09-22T14:56:04Z</dcterms:modified>
</cp:coreProperties>
</file>